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57" r:id="rId3"/>
    <p:sldId id="272" r:id="rId4"/>
    <p:sldId id="273" r:id="rId5"/>
    <p:sldId id="275" r:id="rId6"/>
    <p:sldId id="288" r:id="rId7"/>
    <p:sldId id="283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74" r:id="rId16"/>
    <p:sldId id="285" r:id="rId17"/>
    <p:sldId id="284" r:id="rId18"/>
    <p:sldId id="286" r:id="rId19"/>
    <p:sldId id="287" r:id="rId20"/>
    <p:sldId id="27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3F57-DB60-4A40-9029-0E50EE31E828}" type="datetimeFigureOut">
              <a:rPr lang="en-US" smtClean="0"/>
              <a:pPr/>
              <a:t>5/13/2017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3F938-94E3-428E-A91E-102258049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3F57-DB60-4A40-9029-0E50EE31E828}" type="datetimeFigureOut">
              <a:rPr lang="en-US" smtClean="0"/>
              <a:pPr/>
              <a:t>5/13/2017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3F938-94E3-428E-A91E-102258049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3F57-DB60-4A40-9029-0E50EE31E828}" type="datetimeFigureOut">
              <a:rPr lang="en-US" smtClean="0"/>
              <a:pPr/>
              <a:t>5/13/2017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3F938-94E3-428E-A91E-102258049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3F57-DB60-4A40-9029-0E50EE31E828}" type="datetimeFigureOut">
              <a:rPr lang="en-US" smtClean="0"/>
              <a:pPr/>
              <a:t>5/13/2017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3F938-94E3-428E-A91E-102258049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3F57-DB60-4A40-9029-0E50EE31E828}" type="datetimeFigureOut">
              <a:rPr lang="en-US" smtClean="0"/>
              <a:pPr/>
              <a:t>5/13/2017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3F938-94E3-428E-A91E-102258049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3F57-DB60-4A40-9029-0E50EE31E828}" type="datetimeFigureOut">
              <a:rPr lang="en-US" smtClean="0"/>
              <a:pPr/>
              <a:t>5/13/2017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3F938-94E3-428E-A91E-102258049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3F57-DB60-4A40-9029-0E50EE31E828}" type="datetimeFigureOut">
              <a:rPr lang="en-US" smtClean="0"/>
              <a:pPr/>
              <a:t>5/13/2017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3F938-94E3-428E-A91E-102258049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3F57-DB60-4A40-9029-0E50EE31E828}" type="datetimeFigureOut">
              <a:rPr lang="en-US" smtClean="0"/>
              <a:pPr/>
              <a:t>5/13/2017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3F938-94E3-428E-A91E-102258049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3F57-DB60-4A40-9029-0E50EE31E828}" type="datetimeFigureOut">
              <a:rPr lang="en-US" smtClean="0"/>
              <a:pPr/>
              <a:t>5/13/2017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3F938-94E3-428E-A91E-102258049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3F57-DB60-4A40-9029-0E50EE31E828}" type="datetimeFigureOut">
              <a:rPr lang="en-US" smtClean="0"/>
              <a:pPr/>
              <a:t>5/13/2017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3F938-94E3-428E-A91E-102258049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D3F57-DB60-4A40-9029-0E50EE31E828}" type="datetimeFigureOut">
              <a:rPr lang="en-US" smtClean="0"/>
              <a:pPr/>
              <a:t>5/13/2017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3F938-94E3-428E-A91E-102258049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2D3F57-DB60-4A40-9029-0E50EE31E828}" type="datetimeFigureOut">
              <a:rPr lang="en-US" smtClean="0"/>
              <a:pPr/>
              <a:t>5/13/2017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3F938-94E3-428E-A91E-1022580497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ar-IQ" sz="11500" b="1" dirty="0" smtClean="0">
                <a:solidFill>
                  <a:schemeClr val="tx2"/>
                </a:solidFill>
              </a:rPr>
              <a:t>البصمة الوراثية</a:t>
            </a:r>
          </a:p>
          <a:p>
            <a:pPr algn="ctr">
              <a:buNone/>
            </a:pPr>
            <a:endParaRPr lang="ar-IQ" sz="5400" b="1" dirty="0" smtClean="0"/>
          </a:p>
          <a:p>
            <a:pPr algn="ctr">
              <a:buNone/>
            </a:pPr>
            <a:r>
              <a:rPr lang="ar-IQ" sz="5400" b="1" dirty="0" err="1" smtClean="0">
                <a:solidFill>
                  <a:schemeClr val="accent2">
                    <a:lumMod val="75000"/>
                  </a:schemeClr>
                </a:solidFill>
              </a:rPr>
              <a:t>د.</a:t>
            </a:r>
            <a:r>
              <a:rPr lang="ar-IQ" sz="5400" b="1" dirty="0" smtClean="0">
                <a:solidFill>
                  <a:schemeClr val="accent2">
                    <a:lumMod val="75000"/>
                  </a:schemeClr>
                </a:solidFill>
              </a:rPr>
              <a:t> علي جعفر سليم</a:t>
            </a:r>
          </a:p>
          <a:p>
            <a:pPr algn="ctr">
              <a:buNone/>
            </a:pPr>
            <a:endParaRPr lang="ar-IQ" sz="5400" b="1" dirty="0" smtClean="0"/>
          </a:p>
          <a:p>
            <a:pPr algn="ctr">
              <a:buNone/>
            </a:pPr>
            <a:endParaRPr 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6207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4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"/>
                <a:cs typeface="Times"/>
              </a:rPr>
              <a:t>Stages of DNA Profiling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685800" y="1772816"/>
            <a:ext cx="3814763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IE" sz="2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  <a:cs typeface="Times"/>
              </a:rPr>
              <a:t>Stage 3: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ts val="2800"/>
              <a:buFont typeface="Times"/>
              <a:buChar char="•"/>
              <a:tabLst/>
            </a:pPr>
            <a:r>
              <a:rPr kumimoji="0" lang="en-IE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  <a:cs typeface="Times"/>
              </a:rPr>
              <a:t>Fragments are separated on the basis of size using a process called </a:t>
            </a:r>
            <a:r>
              <a:rPr kumimoji="0" lang="en-IE" sz="28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  <a:cs typeface="Times"/>
              </a:rPr>
              <a:t>gel electrophoresis.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ts val="2800"/>
              <a:buFont typeface="Times"/>
              <a:buChar char="•"/>
              <a:tabLst/>
            </a:pPr>
            <a:r>
              <a:rPr kumimoji="0" lang="en-IE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  <a:cs typeface="Times"/>
              </a:rPr>
              <a:t>DNA fragments are injected into wells and an electric current is applied along the gel.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3796" name="Picture 4" descr="agarose gel elcctrophoresis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463" y="1700213"/>
            <a:ext cx="4025900" cy="4609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6207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4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"/>
                <a:cs typeface="Times"/>
              </a:rPr>
              <a:t>Stages of DNA Profiling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684213" y="1844824"/>
            <a:ext cx="3814762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IE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  <a:cs typeface="Times"/>
              </a:rPr>
              <a:t> DNA is negatively charged so it is attracted to the positive end of the gel.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IE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  <a:cs typeface="Times"/>
              </a:rPr>
              <a:t>The shorter DNA fragments move faster than the longer fragments.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IE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  <a:cs typeface="Times"/>
              </a:rPr>
              <a:t>DNA is separated on basis of size.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4820" name="Picture 4" descr="agarose gel electrophoresis 2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7900" y="1628774"/>
            <a:ext cx="3986213" cy="4824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6207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4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"/>
                <a:cs typeface="Times"/>
              </a:rPr>
              <a:t>Stages of DNA Profiling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684213" y="1989138"/>
            <a:ext cx="381476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ts val="2800"/>
              <a:buFont typeface="Times"/>
              <a:buChar char="•"/>
              <a:tabLst/>
            </a:pPr>
            <a:r>
              <a:rPr kumimoji="0" lang="en-IE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  <a:cs typeface="Times"/>
              </a:rPr>
              <a:t>A radioactive material is added which combines with the DNA fragments to produce a fluorescent image.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ts val="2800"/>
              <a:buFont typeface="Times"/>
              <a:buChar char="•"/>
              <a:tabLst/>
            </a:pPr>
            <a:r>
              <a:rPr kumimoji="0" lang="en-IE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  <a:cs typeface="Times"/>
              </a:rPr>
              <a:t>A photographic copy of the DNA bands is obtained.</a:t>
            </a: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5843" name="Picture 3" descr="DNA bands photo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263" y="1988840"/>
            <a:ext cx="3263900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44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Times"/>
                <a:cs typeface="Times"/>
              </a:rPr>
              <a:t>Stages of DNA Profiling</a:t>
            </a:r>
            <a:endParaRPr kumimoji="0" lang="en-US" sz="44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IE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  <a:cs typeface="Times"/>
              </a:rPr>
              <a:t>Stage 4: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ts val="3200"/>
              <a:buFont typeface="Times"/>
              <a:buChar char="•"/>
              <a:tabLst/>
            </a:pPr>
            <a:r>
              <a:rPr kumimoji="0" lang="en-IE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  <a:cs typeface="Times"/>
              </a:rPr>
              <a:t>The pattern of fragment distribution is then analysed.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smtClean="0">
                <a:ln>
                  <a:noFill/>
                </a:ln>
                <a:solidFill>
                  <a:srgbClr val="1822CD"/>
                </a:solidFill>
                <a:effectLst/>
                <a:latin typeface="Skia" charset="0"/>
                <a:cs typeface="Skia" charset="0"/>
              </a:rPr>
              <a:t>Some uses of DNA Profiling</a:t>
            </a:r>
            <a:endParaRPr kumimoji="0" lang="en-US" sz="44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685800" y="1988840"/>
            <a:ext cx="7772400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ts val="3200"/>
              <a:buFont typeface="Skia" charset="0"/>
              <a:buChar char="•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kia" charset="0"/>
              </a:rPr>
              <a:t>Forensic work on crime scenes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ts val="3200"/>
              <a:buFont typeface="Skia" charset="0"/>
              <a:buChar char="•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kia" charset="0"/>
              </a:rPr>
              <a:t>Parentage testing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ts val="3200"/>
              <a:buFont typeface="Skia" charset="0"/>
              <a:buChar char="•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kia" charset="0"/>
              </a:rPr>
              <a:t>Victim identification in mass disasters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ts val="3200"/>
              <a:buFont typeface="Skia" charset="0"/>
              <a:buChar char="•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kia" charset="0"/>
              </a:rPr>
              <a:t>Animal identification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ts val="3200"/>
              <a:buFont typeface="Skia" charset="0"/>
              <a:buChar char="•"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kia" charset="0"/>
              </a:rPr>
              <a:t>Conservation biology and evolutionary studies</a:t>
            </a:r>
          </a:p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ts val="3200"/>
              <a:buFont typeface="Skia" charset="0"/>
              <a:buChar char="•"/>
            </a:pPr>
            <a:r>
              <a:rPr lang="en-US" sz="3200" dirty="0" smtClean="0">
                <a:latin typeface="Skia"/>
              </a:rPr>
              <a:t>Migration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kia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ts val="3200"/>
              <a:buFont typeface="Skia" charset="0"/>
              <a:buChar char="•"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685800" y="404664"/>
            <a:ext cx="7772400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ts val="3200"/>
              <a:buFont typeface="Times"/>
              <a:buChar char="•"/>
              <a:tabLst/>
            </a:pPr>
            <a:r>
              <a:rPr kumimoji="0" lang="en-IE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  <a:cs typeface="Times"/>
              </a:rPr>
              <a:t>The DNA profile of each individual is highly specific.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ts val="3200"/>
              <a:buFont typeface="Times"/>
              <a:buChar char="•"/>
              <a:tabLst/>
            </a:pPr>
            <a:r>
              <a:rPr kumimoji="0" lang="en-IE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  <a:cs typeface="Times"/>
              </a:rPr>
              <a:t>The chances of two people having </a:t>
            </a:r>
            <a:r>
              <a:rPr kumimoji="0" lang="en-IE" sz="3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  <a:cs typeface="Times"/>
              </a:rPr>
              <a:t>exactly</a:t>
            </a:r>
            <a:r>
              <a:rPr kumimoji="0" lang="en-IE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  <a:cs typeface="Times"/>
              </a:rPr>
              <a:t> the same DNA profile is 30,000 million to 1 (except for identical twins).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3140969"/>
            <a:ext cx="7772400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"/>
                <a:cs typeface="Times"/>
              </a:rPr>
              <a:t>Biological materials used for DNA profiling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685800" y="4077072"/>
            <a:ext cx="7270576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ts val="2400"/>
              <a:buFont typeface="Times"/>
              <a:buChar char="•"/>
              <a:tabLst/>
            </a:pPr>
            <a:r>
              <a:rPr kumimoji="0" lang="en-I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  <a:cs typeface="Times"/>
              </a:rPr>
              <a:t>Blood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ts val="2400"/>
              <a:buFont typeface="Times"/>
              <a:buChar char="•"/>
              <a:tabLst/>
            </a:pPr>
            <a:r>
              <a:rPr kumimoji="0" lang="en-I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  <a:cs typeface="Times"/>
              </a:rPr>
              <a:t>Hair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ts val="2400"/>
              <a:buFont typeface="Times"/>
              <a:buChar char="•"/>
              <a:tabLst/>
            </a:pPr>
            <a:r>
              <a:rPr kumimoji="0" lang="en-I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  <a:cs typeface="Times"/>
              </a:rPr>
              <a:t>Saliva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ts val="2400"/>
              <a:buFont typeface="Times"/>
              <a:buChar char="•"/>
              <a:tabLst/>
            </a:pPr>
            <a:r>
              <a:rPr kumimoji="0" lang="en-I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  <a:cs typeface="Times"/>
              </a:rPr>
              <a:t>Semen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ts val="2400"/>
              <a:buFont typeface="Times"/>
              <a:buChar char="•"/>
              <a:tabLst/>
            </a:pPr>
            <a:r>
              <a:rPr kumimoji="0" lang="en-I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  <a:cs typeface="Times"/>
              </a:rPr>
              <a:t>Body tissue cells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endParaRPr kumimoji="0" lang="en-I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  <a:cs typeface="Time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I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  <a:cs typeface="Time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31" name="Picture 7" descr="blood sample"/>
          <p:cNvPicPr>
            <a:picLocks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4077072"/>
            <a:ext cx="2720975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C:\Users\SONY\Pictures\(16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Paternity Test </a:t>
            </a:r>
            <a:endParaRPr lang="ar-SA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9942" name="Picture 6" descr="C:\Users\SONY\Pictures\6563429_ori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556792"/>
            <a:ext cx="7488832" cy="4824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2411760" y="476672"/>
            <a:ext cx="453650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kia" charset="0"/>
                <a:cs typeface="Skia" charset="0"/>
              </a:rPr>
              <a:t>Genetic Analyzer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1987" name="Picture 3" descr="ABI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988" y="980727"/>
            <a:ext cx="7162800" cy="53285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1822CD"/>
                </a:solidFill>
                <a:effectLst/>
                <a:latin typeface="Skia" charset="0"/>
              </a:rPr>
              <a:t>Analyzing the Read-out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381000" y="1143000"/>
            <a:ext cx="4419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ts val="2400"/>
              <a:buFont typeface="Skia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kia" charset="0"/>
              </a:rPr>
              <a:t>Digital output from the Analyzer is read and interpreted by genotyping software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ts val="2400"/>
              <a:buFont typeface="Skia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kia" charset="0"/>
              </a:rPr>
              <a:t>Each STR region read has two peaks, for the regions (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1822CD"/>
                </a:solidFill>
                <a:effectLst/>
                <a:latin typeface="Skia" charset="0"/>
              </a:rPr>
              <a:t>loci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kia" charset="0"/>
              </a:rPr>
              <a:t>) on an individual’s maternal and paternal chromosomes with that locus.  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kia" charset="0"/>
              </a:rPr>
              <a:t>note - if both regions are the same length, there is one peak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ts val="2400"/>
              <a:buFont typeface="Skia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kia" charset="0"/>
              </a:rPr>
              <a:t>Data is shown both graphically and numerically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3012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908050"/>
            <a:ext cx="4248472" cy="5401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b="1" dirty="0" smtClean="0"/>
              <a:t>DNA Fingerprinting</a:t>
            </a:r>
            <a:endParaRPr lang="ar-SA" sz="4800" dirty="0"/>
          </a:p>
        </p:txBody>
      </p:sp>
      <p:pic>
        <p:nvPicPr>
          <p:cNvPr id="1026" name="Picture 2" descr="C:\Users\SONY\Pictures\social_dna-vs-rn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556792"/>
            <a:ext cx="7992888" cy="4680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1475656" y="1916832"/>
            <a:ext cx="655272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Thanks </a:t>
            </a:r>
          </a:p>
          <a:p>
            <a:pPr algn="ctr"/>
            <a:r>
              <a:rPr lang="en-US" sz="6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for giving me little attention.</a:t>
            </a:r>
            <a:endParaRPr lang="en-US" sz="6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process of DNA fingerprinting was developed by Professor Alec </a:t>
            </a:r>
            <a:r>
              <a:rPr lang="en-US" sz="2800" dirty="0" err="1" smtClean="0"/>
              <a:t>Jeffreys</a:t>
            </a:r>
            <a:r>
              <a:rPr lang="en-US" sz="2800" dirty="0" smtClean="0"/>
              <a:t> at Leicester University in 1984 as a form of genetic analysis.</a:t>
            </a:r>
          </a:p>
          <a:p>
            <a:r>
              <a:rPr lang="en-US" sz="2800" dirty="0" smtClean="0"/>
              <a:t>It was first used in the law courts of England in 1987 to convict a man in a rape case. </a:t>
            </a:r>
          </a:p>
          <a:p>
            <a:r>
              <a:rPr lang="en-US" sz="2800" dirty="0" smtClean="0"/>
              <a:t>It has now been used successfully in many crime and paternity cases in worldwide.</a:t>
            </a:r>
          </a:p>
          <a:p>
            <a:endParaRPr lang="en-US" dirty="0"/>
          </a:p>
        </p:txBody>
      </p:sp>
      <p:sp>
        <p:nvSpPr>
          <p:cNvPr id="5" name="TextBox 3"/>
          <p:cNvSpPr txBox="1"/>
          <p:nvPr/>
        </p:nvSpPr>
        <p:spPr>
          <a:xfrm>
            <a:off x="228600" y="304800"/>
            <a:ext cx="3352800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b="1" u="sng" dirty="0" smtClean="0">
                <a:solidFill>
                  <a:srgbClr val="FF0000"/>
                </a:solidFill>
              </a:rPr>
              <a:t>INTRODUCTION:</a:t>
            </a:r>
            <a:endParaRPr lang="en-US" sz="3600" b="1" u="sng" dirty="0">
              <a:solidFill>
                <a:srgbClr val="FF0000"/>
              </a:solidFill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827584" y="1272534"/>
            <a:ext cx="640871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rgbClr val="1822CD"/>
                </a:solidFill>
                <a:effectLst/>
                <a:latin typeface="Skia"/>
              </a:rPr>
              <a:t>DNA Fingerprinting &amp; DNA Profiling </a:t>
            </a:r>
            <a:b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rgbClr val="1822CD"/>
                </a:solidFill>
                <a:effectLst/>
                <a:latin typeface="Skia"/>
              </a:rPr>
            </a:b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rgbClr val="1822CD"/>
                </a:solidFill>
                <a:effectLst/>
                <a:latin typeface="Skia"/>
              </a:rPr>
              <a:t>- same or different</a:t>
            </a:r>
            <a:r>
              <a:rPr kumimoji="0" lang="en-US" sz="280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Skia"/>
              </a:rPr>
              <a:t>?</a:t>
            </a:r>
            <a:endParaRPr kumimoji="0" lang="en-US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Although 99.9% of human DNA sequences are the same in every person, enough of the DNA is different to distinguish one individual from another, unless they are monozygotic twins. </a:t>
            </a:r>
          </a:p>
          <a:p>
            <a:r>
              <a:rPr lang="en-US" dirty="0" smtClean="0"/>
              <a:t>DNA profiling uses repetitive sequences that are highly variable, called variable number tandem repeats (VNTRs), particularly short tandem repeats (STRs). VNTR loci are very similar between closely related humans.</a:t>
            </a:r>
          </a:p>
          <a:p>
            <a:r>
              <a:rPr lang="en-US" dirty="0" smtClean="0"/>
              <a:t>The analysis of variable number of tandem repeats (VNTRs), to detect the degree of relatedness to another sequence of </a:t>
            </a:r>
            <a:r>
              <a:rPr lang="en-US" dirty="0" err="1" smtClean="0"/>
              <a:t>oligonucleotides</a:t>
            </a:r>
            <a:r>
              <a:rPr lang="en-US" dirty="0" smtClean="0"/>
              <a:t> , making them ideal for DNA fingerprinting.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228600" y="228600"/>
            <a:ext cx="8229600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</a:rPr>
              <a:t>Variable Number Tandem Repeat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228600" y="954088"/>
            <a:ext cx="5205413" cy="568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ts val="2800"/>
              <a:buFont typeface="Times New Roman" pitchFamily="18" charset="0"/>
              <a:buChar char="•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rPr>
              <a:t>A Variable Number Tandem Repeat  (or VNTR) is a location in a genome where a short nucleotide sequence is organized as a tandem repeat. 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ts val="2800"/>
              <a:buFont typeface="Times New Roman" pitchFamily="18" charset="0"/>
              <a:buChar char="•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rPr>
              <a:t>These can be found on many chromosomes, and often show  variations in length between individuals. </a:t>
            </a: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ts val="2800"/>
              <a:buFont typeface="Times New Roman" pitchFamily="18" charset="0"/>
              <a:buChar char="•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</a:rPr>
              <a:t>Each variant acts as an inherited allele, allowing them to be used for personal or parental identification. </a:t>
            </a:r>
            <a:endParaRPr kumimoji="0" lang="en-US" sz="32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pic>
        <p:nvPicPr>
          <p:cNvPr id="1026" name="Picture 2" descr="C:\Users\ISHAQUE\Desktop\VNTRDem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1143000"/>
            <a:ext cx="3124200" cy="19335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7" name="Picture 3" descr="C:\Users\ISHAQUE\Desktop\350px-D1S80Dem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4149080"/>
            <a:ext cx="2971800" cy="21526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609600" y="260648"/>
            <a:ext cx="7772400" cy="5987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ts val="2800"/>
              <a:buFont typeface="Skia" charset="0"/>
              <a:buChar char="•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kia" charset="0"/>
            </a:endParaRPr>
          </a:p>
          <a:p>
            <a:pPr marL="342900" indent="-342900"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ts val="2800"/>
            </a:pP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Short Tandem Repeats </a:t>
            </a:r>
            <a:endParaRPr lang="ar-SA" sz="4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ts val="2800"/>
              <a:buFont typeface="Skia" charset="0"/>
              <a:buChar char="•"/>
              <a:tabLst/>
            </a:pPr>
            <a:endParaRPr lang="en-US" sz="2800" dirty="0" smtClean="0">
              <a:latin typeface="Skia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ts val="2800"/>
              <a:buFont typeface="Skia" charset="0"/>
              <a:buChar char="•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kia" charset="0"/>
              </a:rPr>
              <a:t>DNA profiling depends on regions of non-coding DNA that show great variability between individuals (are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1822CD"/>
                </a:solidFill>
                <a:effectLst/>
                <a:latin typeface="Skia" charset="0"/>
              </a:rPr>
              <a:t>polymorphic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kia" charset="0"/>
              </a:rPr>
              <a:t> which means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kia" charset="0"/>
              </a:rPr>
              <a:t> 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1822CD"/>
                </a:solidFill>
                <a:effectLst/>
                <a:latin typeface="Skia" charset="0"/>
              </a:rPr>
              <a:t>many forms)</a:t>
            </a:r>
            <a:endParaRPr kumimoji="0" lang="en-US" sz="3200" b="0" i="1" u="none" strike="noStrike" cap="none" normalizeH="0" baseline="0" dirty="0" smtClean="0">
              <a:ln>
                <a:noFill/>
              </a:ln>
              <a:solidFill>
                <a:srgbClr val="1822CD"/>
              </a:solidFill>
              <a:effectLst/>
              <a:latin typeface="Skia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ts val="2800"/>
              <a:buFont typeface="Skia" charset="0"/>
              <a:buChar char="•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kia" charset="0"/>
              </a:rPr>
              <a:t>Modern profiling uses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1822CD"/>
                </a:solidFill>
                <a:effectLst/>
                <a:latin typeface="Skia" charset="0"/>
              </a:rPr>
              <a:t>Short Tandem Repeats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kia" charset="0"/>
              </a:rPr>
              <a:t>, STRs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ts val="2800"/>
              <a:buFont typeface="Skia" charset="0"/>
              <a:buChar char="•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kia" charset="0"/>
              </a:rPr>
              <a:t>These are short sequences of DNA, usually 2-5 base pairs (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kia" charset="0"/>
              </a:rPr>
              <a:t>bp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kia" charset="0"/>
              </a:rPr>
              <a:t>) long, that repeat, or ‘stutter’ many times</a:t>
            </a:r>
            <a:endParaRPr kumimoji="0" lang="en-US" sz="1800" b="0" i="1" u="none" strike="noStrike" cap="none" normalizeH="0" baseline="0" dirty="0" smtClean="0">
              <a:ln>
                <a:noFill/>
              </a:ln>
              <a:solidFill>
                <a:srgbClr val="1822CD"/>
              </a:solidFill>
              <a:effectLst/>
              <a:latin typeface="Skia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685800" y="1981200"/>
            <a:ext cx="381476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ts val="2400"/>
              <a:buFont typeface="Times"/>
              <a:buChar char="•"/>
              <a:tabLst/>
            </a:pPr>
            <a:r>
              <a:rPr kumimoji="0" lang="en-IE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  <a:cs typeface="Times"/>
              </a:rPr>
              <a:t>Stage 1</a:t>
            </a:r>
            <a:r>
              <a:rPr kumimoji="0" lang="en-I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  <a:cs typeface="Times"/>
              </a:rPr>
              <a:t>: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I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  <a:cs typeface="Times"/>
              </a:rPr>
              <a:t>  Cells are broken down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I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  <a:cs typeface="Times"/>
              </a:rPr>
              <a:t>  to release DNA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I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/>
              <a:cs typeface="Time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I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  <a:cs typeface="Times"/>
              </a:rPr>
              <a:t>  If only a small amount of DNA is available it can be amplified using the polymerase chain reaction (PCR)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7891" name="Picture 3" descr="body cells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9700" y="2205038"/>
            <a:ext cx="3194050" cy="3465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6207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4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"/>
                <a:cs typeface="Times"/>
              </a:rPr>
              <a:t>Stages of DNA Profiling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4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"/>
                <a:cs typeface="Times"/>
              </a:rPr>
              <a:t>Stages of DNA Profiling 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685800" y="1981200"/>
            <a:ext cx="7772400" cy="198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ts val="2400"/>
              <a:buFont typeface="Times"/>
              <a:buChar char="•"/>
              <a:tabLst/>
            </a:pPr>
            <a:r>
              <a:rPr kumimoji="0" lang="en-IE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  <a:cs typeface="Times"/>
              </a:rPr>
              <a:t>Step 2: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I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  <a:cs typeface="Times"/>
              </a:rPr>
              <a:t> The DNA is cut into fragments using </a:t>
            </a:r>
            <a:r>
              <a:rPr kumimoji="0" lang="en-IE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  <a:cs typeface="Times"/>
              </a:rPr>
              <a:t>restriction enzymes</a:t>
            </a:r>
            <a:r>
              <a:rPr kumimoji="0" lang="en-I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  <a:cs typeface="Times"/>
              </a:rPr>
              <a:t>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IE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  <a:cs typeface="Times"/>
              </a:rPr>
              <a:t>Each restriction enzyme cuts DNA at a specific base sequence.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1748" name="Picture 4" descr="Restriction_enzyme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4365625"/>
            <a:ext cx="7070725" cy="137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6207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IE" sz="44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Times"/>
                <a:cs typeface="Times"/>
              </a:rPr>
              <a:t>Stages of DNA Profiling</a:t>
            </a:r>
            <a:endParaRPr kumimoji="0" lang="en-US" sz="44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ts val="3200"/>
              <a:buFont typeface="Times"/>
              <a:buChar char="•"/>
              <a:tabLst/>
            </a:pPr>
            <a:r>
              <a:rPr kumimoji="0" lang="en-IE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  <a:cs typeface="Times"/>
              </a:rPr>
              <a:t>The sections of DNA that are cut out are called </a:t>
            </a:r>
            <a:r>
              <a:rPr kumimoji="0" lang="en-IE" sz="3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  <a:cs typeface="Times"/>
              </a:rPr>
              <a:t>restriction fragments.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IE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/>
              <a:cs typeface="Time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ts val="3200"/>
              <a:buFont typeface="Times"/>
              <a:buChar char="•"/>
              <a:tabLst/>
            </a:pPr>
            <a:r>
              <a:rPr kumimoji="0" lang="en-IE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/>
                <a:cs typeface="Times"/>
              </a:rPr>
              <a:t>This yields thousands of restriction fragments of all different sizes because the base sequences being cut may be far apart (long fragment) or close together (short fragment).</a:t>
            </a:r>
            <a:endParaRPr kumimoji="0" lang="en-US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3430</TotalTime>
  <Words>550</Words>
  <Application>Microsoft Office PowerPoint</Application>
  <PresentationFormat>عرض على الشاشة (3:4)‏</PresentationFormat>
  <Paragraphs>74</Paragraphs>
  <Slides>20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20</vt:i4>
      </vt:variant>
    </vt:vector>
  </HeadingPairs>
  <TitlesOfParts>
    <vt:vector size="21" baseType="lpstr">
      <vt:lpstr>سمة Office</vt:lpstr>
      <vt:lpstr>الشريحة 1</vt:lpstr>
      <vt:lpstr>DNA Fingerprinting</vt:lpstr>
      <vt:lpstr>الشريحة 3</vt:lpstr>
      <vt:lpstr>الشريحة 4</vt:lpstr>
      <vt:lpstr>Variable Number Tandem Repeat</vt:lpstr>
      <vt:lpstr>الشريحة 6</vt:lpstr>
      <vt:lpstr>Stages of DNA Profiling</vt:lpstr>
      <vt:lpstr>Stages of DNA Profiling </vt:lpstr>
      <vt:lpstr>Stages of DNA Profiling</vt:lpstr>
      <vt:lpstr>Stages of DNA Profiling</vt:lpstr>
      <vt:lpstr>Stages of DNA Profiling</vt:lpstr>
      <vt:lpstr>Stages of DNA Profiling</vt:lpstr>
      <vt:lpstr>Stages of DNA Profiling</vt:lpstr>
      <vt:lpstr>Some uses of DNA Profiling</vt:lpstr>
      <vt:lpstr>Biological materials used for DNA profiling</vt:lpstr>
      <vt:lpstr>الشريحة 16</vt:lpstr>
      <vt:lpstr>Paternity Test </vt:lpstr>
      <vt:lpstr>الشريحة 18</vt:lpstr>
      <vt:lpstr>Analyzing the Read-out</vt:lpstr>
      <vt:lpstr>الشريحة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ANTISENSE RNA</dc:title>
  <dc:creator>SONY</dc:creator>
  <cp:lastModifiedBy>SONY</cp:lastModifiedBy>
  <cp:revision>52</cp:revision>
  <dcterms:created xsi:type="dcterms:W3CDTF">2017-04-23T21:36:12Z</dcterms:created>
  <dcterms:modified xsi:type="dcterms:W3CDTF">2017-05-16T00:15:20Z</dcterms:modified>
</cp:coreProperties>
</file>